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61"/>
  </p:notesMasterIdLst>
  <p:handoutMasterIdLst>
    <p:handoutMasterId r:id="rId62"/>
  </p:handoutMasterIdLst>
  <p:sldIdLst>
    <p:sldId id="327" r:id="rId5"/>
    <p:sldId id="330" r:id="rId6"/>
    <p:sldId id="331" r:id="rId7"/>
    <p:sldId id="333" r:id="rId8"/>
    <p:sldId id="332" r:id="rId9"/>
    <p:sldId id="334" r:id="rId10"/>
    <p:sldId id="335" r:id="rId11"/>
    <p:sldId id="336" r:id="rId12"/>
    <p:sldId id="298" r:id="rId13"/>
    <p:sldId id="262" r:id="rId14"/>
    <p:sldId id="263" r:id="rId15"/>
    <p:sldId id="299" r:id="rId16"/>
    <p:sldId id="302" r:id="rId17"/>
    <p:sldId id="264" r:id="rId18"/>
    <p:sldId id="337" r:id="rId19"/>
    <p:sldId id="338" r:id="rId20"/>
    <p:sldId id="266" r:id="rId21"/>
    <p:sldId id="265" r:id="rId22"/>
    <p:sldId id="276" r:id="rId23"/>
    <p:sldId id="303" r:id="rId24"/>
    <p:sldId id="293" r:id="rId25"/>
    <p:sldId id="277" r:id="rId26"/>
    <p:sldId id="284" r:id="rId27"/>
    <p:sldId id="269" r:id="rId28"/>
    <p:sldId id="304" r:id="rId29"/>
    <p:sldId id="339" r:id="rId30"/>
    <p:sldId id="307" r:id="rId31"/>
    <p:sldId id="306" r:id="rId32"/>
    <p:sldId id="308" r:id="rId33"/>
    <p:sldId id="270" r:id="rId34"/>
    <p:sldId id="309" r:id="rId35"/>
    <p:sldId id="310" r:id="rId36"/>
    <p:sldId id="311" r:id="rId37"/>
    <p:sldId id="312" r:id="rId38"/>
    <p:sldId id="314" r:id="rId39"/>
    <p:sldId id="313" r:id="rId40"/>
    <p:sldId id="315" r:id="rId41"/>
    <p:sldId id="316" r:id="rId42"/>
    <p:sldId id="317" r:id="rId43"/>
    <p:sldId id="294" r:id="rId44"/>
    <p:sldId id="296" r:id="rId45"/>
    <p:sldId id="318" r:id="rId46"/>
    <p:sldId id="340" r:id="rId47"/>
    <p:sldId id="341" r:id="rId48"/>
    <p:sldId id="342" r:id="rId49"/>
    <p:sldId id="319" r:id="rId50"/>
    <p:sldId id="343" r:id="rId51"/>
    <p:sldId id="321" r:id="rId52"/>
    <p:sldId id="322" r:id="rId53"/>
    <p:sldId id="323" r:id="rId54"/>
    <p:sldId id="324" r:id="rId55"/>
    <p:sldId id="288" r:id="rId56"/>
    <p:sldId id="289" r:id="rId57"/>
    <p:sldId id="320" r:id="rId58"/>
    <p:sldId id="274" r:id="rId59"/>
    <p:sldId id="329" r:id="rId6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8" d="100"/>
          <a:sy n="58" d="100"/>
        </p:scale>
        <p:origin x="138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commentAuthors" Target="commentAuthors.xml"/><Relationship Id="rId68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presProps" Target="presProps.xml"/><Relationship Id="rId69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png>
</file>

<file path=ppt/media/image41.jpeg>
</file>

<file path=ppt/media/image42.png>
</file>

<file path=ppt/media/image43.png>
</file>

<file path=ppt/media/image4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useII/An-Analysis-of-SpaceX-s-Falcon-9-Stage-One-Recoveries/blob/main/Spacex%20-%20Data%20Collection%20API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useII/An-Analysis-of-SpaceX-s-Falcon-9-Stage-One-Recoveries/blob/main/SpaceX%20-%20Webscraping.ipynb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useII/An-Analysis-of-SpaceX-s-Falcon-9-Stage-One-Recoveries/blob/main/SpaceX%20-%20Data%20Wrangling.ipynb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useII/An-Analysis-of-SpaceX-s-Falcon-9-Stage-One-Recoveries/blob/main/SpaceX%20-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useII/An-Analysis-of-SpaceX-s-Falcon-9-Stage-One-Recoveries/blob/main/SpaceX%20-%20SQL%20EDA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useII/An-Analysis-of-SpaceX-s-Falcon-9-Stage-One-Recoveries/blob/main/SpaceX%20-%20Interactive%20Map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useII/An-Analysis-of-SpaceX-s-Falcon-9-Stage-One-Recoveries/blob/main/SpaceX%20-%20Dashboard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useII/An-Analysis-of-SpaceX-s-Falcon-9-Stage-One-Recoveries/blob/main/Spacex%20-%20Machine%20Learning%20Prediction.ipynb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Artem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Kutepov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09.10.2023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233349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 rocket launch data from SpaceX API</a:t>
            </a:r>
            <a:endParaRPr lang="en-US" sz="9600" dirty="0">
              <a:latin typeface="Abadi" panose="020B0604020104020204" pitchFamily="3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Modify and add columns, useful for training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interactive visual analytics using Folium and </a:t>
            </a:r>
            <a:r>
              <a:rPr lang="en-US" sz="9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Break dataset into training and test data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Develop various models (KNN, Decision Tree, </a:t>
            </a:r>
            <a:r>
              <a:rPr lang="en-US" sz="9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etc</a:t>
            </a: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…) using train data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Assess accuracy scores of models and their best parameters using test data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To collect our data, we need to: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Download a .</a:t>
            </a:r>
            <a:r>
              <a:rPr lang="en-US" dirty="0" err="1">
                <a:latin typeface="Abadi" panose="020B0604020104020204" pitchFamily="34" charset="0"/>
              </a:rPr>
              <a:t>json</a:t>
            </a:r>
            <a:r>
              <a:rPr lang="en-US" dirty="0">
                <a:latin typeface="Abadi" panose="020B0604020104020204" pitchFamily="34" charset="0"/>
              </a:rPr>
              <a:t> file containing rocket launch data from the SpaceX API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Parse the information into a </a:t>
            </a:r>
            <a:r>
              <a:rPr lang="en-US" dirty="0" err="1">
                <a:latin typeface="Abadi" panose="020B0604020104020204" pitchFamily="34" charset="0"/>
              </a:rPr>
              <a:t>dataframe</a:t>
            </a:r>
            <a:r>
              <a:rPr lang="en-US" dirty="0">
                <a:latin typeface="Abadi" panose="020B0604020104020204" pitchFamily="34" charset="0"/>
              </a:rPr>
              <a:t>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Convert null values of quantitative variables into the mean of the rest of the column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D464BCE-58E8-A714-B8B9-A4D49C8C8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2394"/>
            <a:ext cx="12192000" cy="26711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0282BA-36DE-0DF7-6F30-9AD137CB05E8}"/>
              </a:ext>
            </a:extLst>
          </p:cNvPr>
          <p:cNvSpPr txBox="1"/>
          <p:nvPr/>
        </p:nvSpPr>
        <p:spPr>
          <a:xfrm>
            <a:off x="249382" y="5124212"/>
            <a:ext cx="2643448" cy="380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14C4A5-4A9D-F04C-813E-7D697EEB2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75" y="1608946"/>
            <a:ext cx="10681636" cy="12506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BC56CD-61BE-771A-BDDF-BA8E7AF7956C}"/>
              </a:ext>
            </a:extLst>
          </p:cNvPr>
          <p:cNvSpPr txBox="1"/>
          <p:nvPr/>
        </p:nvSpPr>
        <p:spPr>
          <a:xfrm>
            <a:off x="436418" y="5426424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40875"/>
            <a:ext cx="8856127" cy="5235965"/>
          </a:xfrm>
          <a:prstGeom prst="rect">
            <a:avLst/>
          </a:prstGeom>
        </p:spPr>
        <p:txBody>
          <a:bodyPr/>
          <a:lstStyle/>
          <a:p>
            <a:r>
              <a:rPr lang="en-US" sz="2400" dirty="0">
                <a:latin typeface="Abadi" panose="020B0604020104020204" pitchFamily="34" charset="0"/>
              </a:rPr>
              <a:t>A key point of this project is to determine whether a recovery was successful or not </a:t>
            </a:r>
          </a:p>
          <a:p>
            <a:r>
              <a:rPr lang="en-US" sz="2400" dirty="0">
                <a:latin typeface="Abadi" panose="020B0604020104020204" pitchFamily="34" charset="0"/>
              </a:rPr>
              <a:t>So how do we distinguish between </a:t>
            </a:r>
            <a:r>
              <a:rPr lang="ru-RU" sz="2400" dirty="0"/>
              <a:t>«</a:t>
            </a:r>
            <a:r>
              <a:rPr lang="en-US" sz="2400" dirty="0">
                <a:latin typeface="Abadi" panose="020B0604020104020204" pitchFamily="34" charset="0"/>
              </a:rPr>
              <a:t>successful</a:t>
            </a:r>
            <a:r>
              <a:rPr lang="ru-RU" sz="2400" dirty="0"/>
              <a:t>»</a:t>
            </a:r>
            <a:r>
              <a:rPr lang="en-US" sz="2400" dirty="0">
                <a:latin typeface="Abadi" panose="020B0604020104020204" pitchFamily="34" charset="0"/>
              </a:rPr>
              <a:t> or </a:t>
            </a:r>
            <a:r>
              <a:rPr lang="ru-RU" sz="2400" dirty="0"/>
              <a:t>«</a:t>
            </a:r>
            <a:r>
              <a:rPr lang="en-US" sz="2400" dirty="0">
                <a:latin typeface="Abadi" panose="020B0604020104020204" pitchFamily="34" charset="0"/>
              </a:rPr>
              <a:t>unsuccessful</a:t>
            </a:r>
            <a:r>
              <a:rPr lang="ru-RU" sz="2400" dirty="0"/>
              <a:t>»</a:t>
            </a:r>
            <a:r>
              <a:rPr lang="en-US" sz="2400" dirty="0">
                <a:latin typeface="Abadi" panose="020B0604020104020204" pitchFamily="34" charset="0"/>
              </a:rPr>
              <a:t>?</a:t>
            </a:r>
          </a:p>
          <a:p>
            <a:pPr marL="0" indent="0">
              <a:buNone/>
            </a:pPr>
            <a:r>
              <a:rPr lang="en-US" sz="2400" dirty="0">
                <a:latin typeface="Abadi" panose="020B0604020104020204" pitchFamily="34" charset="0"/>
              </a:rPr>
              <a:t>According to our </a:t>
            </a:r>
            <a:r>
              <a:rPr lang="en-US" sz="2400" dirty="0" err="1">
                <a:latin typeface="Abadi" panose="020B0604020104020204" pitchFamily="34" charset="0"/>
              </a:rPr>
              <a:t>dataframe</a:t>
            </a:r>
            <a:r>
              <a:rPr lang="en-US" sz="2400" dirty="0">
                <a:latin typeface="Abadi" panose="020B0604020104020204" pitchFamily="34" charset="0"/>
              </a:rPr>
              <a:t>, there are 8 different outcomes, each of which can be considered a </a:t>
            </a:r>
            <a:r>
              <a:rPr lang="en-US" sz="2400" dirty="0">
                <a:solidFill>
                  <a:schemeClr val="accent6"/>
                </a:solidFill>
                <a:latin typeface="Abadi" panose="020B0604020104020204" pitchFamily="34" charset="0"/>
              </a:rPr>
              <a:t>Success</a:t>
            </a:r>
            <a:r>
              <a:rPr lang="en-US" sz="2400" dirty="0">
                <a:latin typeface="Abadi" panose="020B0604020104020204" pitchFamily="34" charset="0"/>
              </a:rPr>
              <a:t> or </a:t>
            </a:r>
            <a:r>
              <a:rPr lang="en-US" sz="2400" dirty="0">
                <a:solidFill>
                  <a:srgbClr val="C00000"/>
                </a:solidFill>
                <a:latin typeface="Abadi" panose="020B0604020104020204" pitchFamily="34" charset="0"/>
              </a:rPr>
              <a:t>Failure</a:t>
            </a:r>
            <a:r>
              <a:rPr lang="en-US" sz="2400" dirty="0">
                <a:latin typeface="Abadi" panose="020B0604020104020204" pitchFamily="34" charset="0"/>
              </a:rPr>
              <a:t>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True ASDS → </a:t>
            </a:r>
            <a:r>
              <a:rPr lang="en-US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dirty="0">
                <a:latin typeface="Abadi" panose="020B0604020104020204" pitchFamily="34" charset="0"/>
              </a:rPr>
              <a:t> landing to drone ship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True RTLS → </a:t>
            </a:r>
            <a:r>
              <a:rPr lang="en-US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dirty="0">
                <a:latin typeface="Abadi" panose="020B0604020104020204" pitchFamily="34" charset="0"/>
              </a:rPr>
              <a:t> landing on a ground pad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True Ocean → </a:t>
            </a:r>
            <a:r>
              <a:rPr lang="en-US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dirty="0">
                <a:latin typeface="Abadi" panose="020B0604020104020204" pitchFamily="34" charset="0"/>
              </a:rPr>
              <a:t> landing in ocean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 None </a:t>
            </a:r>
            <a:r>
              <a:rPr lang="en-US" dirty="0" err="1">
                <a:latin typeface="Abadi" panose="020B0604020104020204" pitchFamily="34" charset="0"/>
              </a:rPr>
              <a:t>None</a:t>
            </a:r>
            <a:r>
              <a:rPr lang="en-US" dirty="0">
                <a:latin typeface="Abadi" panose="020B0604020104020204" pitchFamily="34" charset="0"/>
              </a:rPr>
              <a:t>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None ASDS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False ASDS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on drone ship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False RTLS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on ground pad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False Ocean → </a:t>
            </a:r>
            <a:r>
              <a:rPr lang="en-US" dirty="0">
                <a:solidFill>
                  <a:srgbClr val="C00000"/>
                </a:solidFill>
                <a:latin typeface="Abadi" panose="020B0604020104020204" pitchFamily="34" charset="0"/>
              </a:rPr>
              <a:t>Failed</a:t>
            </a:r>
            <a:r>
              <a:rPr lang="en-US" dirty="0">
                <a:latin typeface="Abadi" panose="020B0604020104020204" pitchFamily="34" charset="0"/>
              </a:rPr>
              <a:t> to land in ocean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300C7F-DF44-6F8E-31ED-6A4AC9074A1A}"/>
              </a:ext>
            </a:extLst>
          </p:cNvPr>
          <p:cNvSpPr txBox="1"/>
          <p:nvPr/>
        </p:nvSpPr>
        <p:spPr>
          <a:xfrm>
            <a:off x="897775" y="1446416"/>
            <a:ext cx="824206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From here, we could create a new column, </a:t>
            </a:r>
            <a:r>
              <a:rPr lang="ru-RU" sz="2400" dirty="0">
                <a:latin typeface="Abadi" panose="020B0604020104020204" pitchFamily="34" charset="0"/>
              </a:rPr>
              <a:t>«</a:t>
            </a:r>
            <a:r>
              <a:rPr lang="en-US" sz="2400" dirty="0">
                <a:latin typeface="Abadi" panose="020B0604020104020204" pitchFamily="34" charset="0"/>
              </a:rPr>
              <a:t>class</a:t>
            </a:r>
            <a:r>
              <a:rPr lang="ru-RU" sz="2400" dirty="0">
                <a:latin typeface="Abadi" panose="020B0604020104020204" pitchFamily="34" charset="0"/>
              </a:rPr>
              <a:t>»</a:t>
            </a:r>
            <a:r>
              <a:rPr lang="en-US" sz="2400" dirty="0">
                <a:latin typeface="Abadi" panose="020B0604020104020204" pitchFamily="34" charset="0"/>
              </a:rPr>
              <a:t>, to delineate between </a:t>
            </a:r>
            <a:r>
              <a:rPr lang="en-US" sz="2400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sz="2400" dirty="0">
                <a:latin typeface="Abadi" panose="020B0604020104020204" pitchFamily="34" charset="0"/>
              </a:rPr>
              <a:t> and </a:t>
            </a:r>
            <a:r>
              <a:rPr lang="en-US" sz="2400" dirty="0">
                <a:solidFill>
                  <a:srgbClr val="C00000"/>
                </a:solidFill>
                <a:latin typeface="Abadi" panose="020B0604020104020204" pitchFamily="34" charset="0"/>
              </a:rPr>
              <a:t>unsuccessful</a:t>
            </a:r>
            <a:r>
              <a:rPr lang="en-US" sz="2400" dirty="0">
                <a:latin typeface="Abadi" panose="020B0604020104020204" pitchFamily="34" charset="0"/>
              </a:rPr>
              <a:t> recoveries:</a:t>
            </a:r>
          </a:p>
          <a:p>
            <a:r>
              <a:rPr lang="en-US" sz="2400" dirty="0">
                <a:latin typeface="Abadi" panose="020B0604020104020204" pitchFamily="34" charset="0"/>
              </a:rPr>
              <a:t>	1 → </a:t>
            </a:r>
            <a:r>
              <a:rPr lang="en-US" sz="2400" dirty="0">
                <a:solidFill>
                  <a:schemeClr val="accent6"/>
                </a:solidFill>
                <a:latin typeface="Abadi" panose="020B0604020104020204" pitchFamily="34" charset="0"/>
              </a:rPr>
              <a:t>successful</a:t>
            </a:r>
            <a:r>
              <a:rPr lang="en-US" sz="2400" dirty="0">
                <a:latin typeface="Abadi" panose="020B0604020104020204" pitchFamily="34" charset="0"/>
              </a:rPr>
              <a:t> recovery</a:t>
            </a:r>
          </a:p>
          <a:p>
            <a:r>
              <a:rPr lang="en-US" sz="2400" dirty="0">
                <a:latin typeface="Abadi" panose="020B0604020104020204" pitchFamily="34" charset="0"/>
              </a:rPr>
              <a:t>	0 → </a:t>
            </a:r>
            <a:r>
              <a:rPr lang="en-US" sz="2400" dirty="0">
                <a:solidFill>
                  <a:srgbClr val="C00000"/>
                </a:solidFill>
                <a:latin typeface="Abadi" panose="020B0604020104020204" pitchFamily="34" charset="0"/>
              </a:rPr>
              <a:t>unsuccessful</a:t>
            </a:r>
            <a:r>
              <a:rPr lang="en-US" sz="2400" dirty="0">
                <a:latin typeface="Abadi" panose="020B0604020104020204" pitchFamily="34" charset="0"/>
              </a:rPr>
              <a:t> recovery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r>
              <a:rPr lang="en-US" sz="2400" dirty="0">
                <a:latin typeface="Abadi" panose="020B0604020104020204" pitchFamily="34" charset="0"/>
              </a:rPr>
              <a:t> • From here, we are ready to do some more advanced EDA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46056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E9E0C0-F762-1994-DFA1-F29AB61F2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6" y="1608946"/>
            <a:ext cx="12101167" cy="10238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B743C0-C277-88A4-CC53-60AD6BD6A03B}"/>
              </a:ext>
            </a:extLst>
          </p:cNvPr>
          <p:cNvSpPr txBox="1"/>
          <p:nvPr/>
        </p:nvSpPr>
        <p:spPr>
          <a:xfrm>
            <a:off x="436418" y="5426424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1417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9DAC21-D02C-BCFD-143C-B788D4025E90}"/>
              </a:ext>
            </a:extLst>
          </p:cNvPr>
          <p:cNvSpPr txBox="1"/>
          <p:nvPr/>
        </p:nvSpPr>
        <p:spPr>
          <a:xfrm>
            <a:off x="523702" y="1496291"/>
            <a:ext cx="1051559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Here, a number of plots showing relationships between different variables: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Flight Number vs. Payload (Cat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Flight Number vs. Launch Site (Cat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Launch Site vs. Payload (Scatter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Success Rate vs. Orbit type (Bar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 Orbit type vs. Flight Number (Scatter plot)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Orbit type vs. Payload (Scatter plot)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Success rate vs. Time in years (Line plot)</a:t>
            </a:r>
          </a:p>
          <a:p>
            <a:pPr lvl="1"/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An explanation of these various plots are shown in Section 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We also perform some one-hot encoding in this section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066726-23CA-8911-02CE-040B20DF91AC}"/>
              </a:ext>
            </a:extLst>
          </p:cNvPr>
          <p:cNvSpPr txBox="1"/>
          <p:nvPr/>
        </p:nvSpPr>
        <p:spPr>
          <a:xfrm>
            <a:off x="430615" y="5928274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B2A31B-6898-C1F8-9A88-B70809B7FCAE}"/>
              </a:ext>
            </a:extLst>
          </p:cNvPr>
          <p:cNvSpPr txBox="1"/>
          <p:nvPr/>
        </p:nvSpPr>
        <p:spPr>
          <a:xfrm>
            <a:off x="821838" y="1478623"/>
            <a:ext cx="789293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Using SQL allows us to make complicated queries without much difficulty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Here, we make some basic queries on our data to get a better sense for the relationships between variables, particularly the following: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Launch Site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 Payload Mass (kg)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Mission Outcome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Booster Version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Date</a:t>
            </a:r>
            <a:endParaRPr lang="ru-RU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FEA0FB-F4F4-8695-9743-5AD28DEE062A}"/>
              </a:ext>
            </a:extLst>
          </p:cNvPr>
          <p:cNvSpPr txBox="1"/>
          <p:nvPr/>
        </p:nvSpPr>
        <p:spPr>
          <a:xfrm>
            <a:off x="430615" y="5928274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4772D3-EDAD-4805-CF6D-ACAEFF0DE5A6}"/>
              </a:ext>
            </a:extLst>
          </p:cNvPr>
          <p:cNvSpPr txBox="1"/>
          <p:nvPr/>
        </p:nvSpPr>
        <p:spPr>
          <a:xfrm>
            <a:off x="1353853" y="1479144"/>
            <a:ext cx="79428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Using the Python package Folium, we created an interactive map where one can: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View where each Falcon 9 launch site is located, represented by a circle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Learn how many launches occurred at each location, represented by markers. Green markers represent a successful recovery while red markers represent unsuccessful one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Determine distances to the closest coastline, city, railway, and highway, each represented by a blue line.</a:t>
            </a:r>
            <a:endParaRPr lang="ru-RU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215B90-E0B6-3709-3602-06FA169114A7}"/>
              </a:ext>
            </a:extLst>
          </p:cNvPr>
          <p:cNvSpPr txBox="1"/>
          <p:nvPr/>
        </p:nvSpPr>
        <p:spPr>
          <a:xfrm>
            <a:off x="430615" y="5928274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Link to GitHub repo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16B232-9CE3-E9AF-5271-C5C99FD4C472}"/>
              </a:ext>
            </a:extLst>
          </p:cNvPr>
          <p:cNvSpPr txBox="1"/>
          <p:nvPr/>
        </p:nvSpPr>
        <p:spPr>
          <a:xfrm>
            <a:off x="430615" y="6309251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/>
              <a:t>Note: </a:t>
            </a:r>
            <a:r>
              <a:rPr lang="en-US" i="1" dirty="0" err="1"/>
              <a:t>Github</a:t>
            </a:r>
            <a:r>
              <a:rPr lang="en-US" i="1" dirty="0"/>
              <a:t> does not support Folium maps natively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 - 3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 - 5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 - 9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 - 22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 - 55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7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Through </a:t>
            </a:r>
            <a:r>
              <a:rPr lang="en-US" sz="2400" dirty="0" err="1">
                <a:latin typeface="Abadi" panose="020B0604020104020204" pitchFamily="34" charset="0"/>
              </a:rPr>
              <a:t>Plotly</a:t>
            </a:r>
            <a:r>
              <a:rPr lang="en-US" sz="2400" dirty="0">
                <a:latin typeface="Abadi" panose="020B0604020104020204" pitchFamily="34" charset="0"/>
              </a:rPr>
              <a:t> Dash, we made a dashboard that shows: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A </a:t>
            </a:r>
            <a:r>
              <a:rPr lang="en-US" b="1" dirty="0">
                <a:latin typeface="Abadi" panose="020B0604020104020204" pitchFamily="34" charset="0"/>
              </a:rPr>
              <a:t>pie chart</a:t>
            </a:r>
            <a:r>
              <a:rPr lang="en-US" dirty="0">
                <a:latin typeface="Abadi" panose="020B0604020104020204" pitchFamily="34" charset="0"/>
              </a:rPr>
              <a:t> showing the proportion of successful recoveries to unsuccessful ones for each site (which can be changed via a dropdown menu)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badi" panose="020B0604020104020204" pitchFamily="34" charset="0"/>
              </a:rPr>
              <a:t>A Recovery Outcome vs. Payload Mass </a:t>
            </a:r>
            <a:r>
              <a:rPr lang="en-US" b="1" dirty="0">
                <a:latin typeface="Abadi" panose="020B0604020104020204" pitchFamily="34" charset="0"/>
              </a:rPr>
              <a:t>scatter plot </a:t>
            </a:r>
            <a:r>
              <a:rPr lang="en-US" dirty="0">
                <a:latin typeface="Abadi" panose="020B0604020104020204" pitchFamily="34" charset="0"/>
              </a:rPr>
              <a:t>with a range (0-10000kg) with bounds that can be changed by the user</a:t>
            </a:r>
          </a:p>
          <a:p>
            <a:pPr marL="0" indent="0">
              <a:buNone/>
            </a:pPr>
            <a:endParaRPr lang="en-US" sz="2400" b="1" dirty="0">
              <a:latin typeface="Abadi" panose="020B0604020104020204" pitchFamily="34" charset="0"/>
            </a:endParaRPr>
          </a:p>
          <a:p>
            <a:r>
              <a:rPr lang="en-US" sz="2400" dirty="0">
                <a:latin typeface="Abadi" panose="020B0604020104020204" pitchFamily="34" charset="0"/>
              </a:rPr>
              <a:t>This dashboard provides insight into the launch sites’ and payload masses’ relationships with the recovery outcomes. </a:t>
            </a:r>
          </a:p>
          <a:p>
            <a:pPr marL="457200" lvl="1" indent="0">
              <a:buNone/>
            </a:pPr>
            <a:endParaRPr lang="en-US" dirty="0">
              <a:latin typeface="Abadi" panose="020B0604020104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AAFE4A-2BF1-64C3-A7F5-CF078907A7B6}"/>
              </a:ext>
            </a:extLst>
          </p:cNvPr>
          <p:cNvSpPr txBox="1"/>
          <p:nvPr/>
        </p:nvSpPr>
        <p:spPr>
          <a:xfrm>
            <a:off x="430615" y="5928274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DE5606-E63F-80DA-7E7C-548A24CD9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4728"/>
            <a:ext cx="12192000" cy="23960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602FF8-00DB-FA34-D012-2EA60FA2C6FC}"/>
              </a:ext>
            </a:extLst>
          </p:cNvPr>
          <p:cNvSpPr txBox="1"/>
          <p:nvPr/>
        </p:nvSpPr>
        <p:spPr>
          <a:xfrm>
            <a:off x="280986" y="5840907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Link to GitHub repo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992CF9-56F4-A76E-D766-529FE2B4930F}"/>
              </a:ext>
            </a:extLst>
          </p:cNvPr>
          <p:cNvSpPr txBox="1"/>
          <p:nvPr/>
        </p:nvSpPr>
        <p:spPr>
          <a:xfrm>
            <a:off x="734028" y="1225689"/>
            <a:ext cx="1017227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EDA Results: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SpaceX has gotten better at launching rockets overtime. Launches are most successful when launched in 2017 or later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Light payloads are evidently easier to recover, as most successful recoveries occur when the payload has a mass between 2000kg and 4000kg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 Each launch site is reasonably successful in their own right, but site KSC LC-39A appears to be ideal as it has a success rate of over 75%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The best recovery method appears to be via drone ships. This would make sense as SpaceX has much more control over the recovery maneuvering a ship in the ocean as opposed to a stationary landing pad on land.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r>
              <a:rPr lang="en-US" sz="2400" dirty="0">
                <a:latin typeface="Abadi" panose="020B0604020104020204" pitchFamily="34" charset="0"/>
              </a:rPr>
              <a:t>Predictive analysis: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Each model performed about equally, correctly predicting a recovery outcome at a rate of 83.33%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074" name="Picture 2" descr="nT7QMA8COFvXz37VwAAAAAAAAhoLICAAAAAAAYCmEFAAAAAAAwFMIKAAAAAABgKIQVAAAAAADAUAgrAAAAAACAoRBWAAAAAAAAQyGsAAAAAAAAhkJYAQAAAAAADIWwAgAAAAAAGAphBQAAAAAAMBTCCgAAAAAAYCiEFQAAAAAAwFAIKwAAAAAAgKEQVgAAAAAAAEP5CwoKk8QMZPS8AAAAAElFTkSuQmCC (1067×503)">
            <a:extLst>
              <a:ext uri="{FF2B5EF4-FFF2-40B4-BE49-F238E27FC236}">
                <a16:creationId xmlns:a16="http://schemas.microsoft.com/office/drawing/2014/main" id="{ECFAB515-ADBC-B04E-5FDB-21228C6E2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0773" y="1778550"/>
            <a:ext cx="8769785" cy="413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12FD82-F2E3-487F-FCCE-45C3CD9F7806}"/>
              </a:ext>
            </a:extLst>
          </p:cNvPr>
          <p:cNvSpPr txBox="1"/>
          <p:nvPr/>
        </p:nvSpPr>
        <p:spPr>
          <a:xfrm>
            <a:off x="2772" y="1946210"/>
            <a:ext cx="338882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Rate of success has grown over time at each site, though KSC LC-39A seems to be the most consistent</a:t>
            </a:r>
            <a:endParaRPr lang="ru-RU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7C6EC0-4D24-62DB-6321-41E4C4071300}"/>
              </a:ext>
            </a:extLst>
          </p:cNvPr>
          <p:cNvSpPr txBox="1"/>
          <p:nvPr/>
        </p:nvSpPr>
        <p:spPr>
          <a:xfrm>
            <a:off x="5965766" y="1409218"/>
            <a:ext cx="6134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Flight Number vs Launch Site (Cat Plot)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4098" name="Picture 2" descr="wdSOm+mT2nKfgAAAABJRU5ErkJggg== (654×432)">
            <a:extLst>
              <a:ext uri="{FF2B5EF4-FFF2-40B4-BE49-F238E27FC236}">
                <a16:creationId xmlns:a16="http://schemas.microsoft.com/office/drawing/2014/main" id="{A736C4B6-0BF4-10A1-2FCC-1351C0033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265" y="1544306"/>
            <a:ext cx="6784140" cy="4481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B55C55F-FC30-3CBD-606E-A373E5A72E2E}"/>
              </a:ext>
            </a:extLst>
          </p:cNvPr>
          <p:cNvSpPr txBox="1"/>
          <p:nvPr/>
        </p:nvSpPr>
        <p:spPr>
          <a:xfrm>
            <a:off x="2772" y="2048161"/>
            <a:ext cx="500149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/>
              <a:t>Smaller</a:t>
            </a:r>
            <a:r>
              <a:rPr lang="ru-RU" sz="2400" dirty="0"/>
              <a:t> </a:t>
            </a:r>
            <a:r>
              <a:rPr lang="ru-RU" sz="2400" dirty="0" err="1"/>
              <a:t>payloads</a:t>
            </a:r>
            <a:r>
              <a:rPr lang="ru-RU" sz="2400" dirty="0"/>
              <a:t> (&lt;6000 </a:t>
            </a:r>
            <a:r>
              <a:rPr lang="ru-RU" sz="2400" dirty="0" err="1"/>
              <a:t>kgs</a:t>
            </a:r>
            <a:r>
              <a:rPr lang="ru-RU" sz="2400" dirty="0"/>
              <a:t>) </a:t>
            </a:r>
            <a:r>
              <a:rPr lang="ru-RU" sz="2400" dirty="0" err="1"/>
              <a:t>seem</a:t>
            </a:r>
            <a:r>
              <a:rPr lang="ru-RU" sz="2400" dirty="0"/>
              <a:t> </a:t>
            </a:r>
            <a:r>
              <a:rPr lang="ru-RU" sz="2400" dirty="0" err="1"/>
              <a:t>to</a:t>
            </a:r>
            <a:r>
              <a:rPr lang="ru-RU" sz="2400" dirty="0"/>
              <a:t> </a:t>
            </a:r>
            <a:r>
              <a:rPr lang="ru-RU" sz="2400" dirty="0" err="1"/>
              <a:t>correlate</a:t>
            </a:r>
            <a:r>
              <a:rPr lang="ru-RU" sz="2400" dirty="0"/>
              <a:t> </a:t>
            </a:r>
            <a:r>
              <a:rPr lang="ru-RU" sz="2400" dirty="0" err="1"/>
              <a:t>with</a:t>
            </a:r>
            <a:r>
              <a:rPr lang="ru-RU" sz="2400" dirty="0"/>
              <a:t> </a:t>
            </a:r>
            <a:r>
              <a:rPr lang="ru-RU" sz="2400" dirty="0" err="1"/>
              <a:t>higher</a:t>
            </a:r>
            <a:r>
              <a:rPr lang="ru-RU" sz="2400" dirty="0"/>
              <a:t> </a:t>
            </a:r>
            <a:r>
              <a:rPr lang="ru-RU" sz="2400" dirty="0" err="1"/>
              <a:t>success</a:t>
            </a:r>
            <a:r>
              <a:rPr lang="ru-RU" sz="2400" dirty="0"/>
              <a:t> </a:t>
            </a:r>
            <a:r>
              <a:rPr lang="ru-RU" sz="2400" dirty="0" err="1"/>
              <a:t>rate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2" descr="qG7duurdu7fq1aunF198UR07dlRCQoIqV65c4DImT56syZMnq1mzZtqxY4fWrl2rqlWr5tm3bdu2GjJkiCIjI1WtWjV98MEHrl4lACXIYjh61R4AAEAZwJEbAABgKoQbAABgKoQbAABgKoQbAABgKoQbAABgKoQbAABgKoQbAABgKoQbAABgKoQbAABgKoQbAABgKoQbAABgKv8P2P5+HW4LW4EAAAAASUVORK5CYII= (567×432)">
            <a:extLst>
              <a:ext uri="{FF2B5EF4-FFF2-40B4-BE49-F238E27FC236}">
                <a16:creationId xmlns:a16="http://schemas.microsoft.com/office/drawing/2014/main" id="{79957999-1E8B-3D89-808A-07EEECA23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921" y="1471793"/>
            <a:ext cx="5803756" cy="44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A17925-D188-4A60-28A7-EDF659F9E6B7}"/>
              </a:ext>
            </a:extLst>
          </p:cNvPr>
          <p:cNvSpPr txBox="1">
            <a:spLocks/>
          </p:cNvSpPr>
          <p:nvPr/>
        </p:nvSpPr>
        <p:spPr>
          <a:xfrm>
            <a:off x="770010" y="2082114"/>
            <a:ext cx="4417131" cy="134688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>
                <a:latin typeface="Abadi" panose="020B0604020104020204" pitchFamily="34" charset="0"/>
              </a:rPr>
              <a:t>ES-L1, SSO, HEO, and GEO orbits are very reliable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9233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2320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latin typeface="Abadi" panose="020B0604020104020204" pitchFamily="34" charset="0"/>
              </a:rPr>
              <a:t>• However, ES-L1, HEO, and GEO success rate may be skewed due to each having only 1 launch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latin typeface="Abadi" panose="020B0604020104020204" pitchFamily="34" charset="0"/>
              </a:rPr>
              <a:t>• LEO, SSO, and VLEO seem all have high success rates while having high sample sizes 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146" name="Picture 2" descr="4v76Kzz3iGoAAAAASUVORK5CYII= (584×432)">
            <a:extLst>
              <a:ext uri="{FF2B5EF4-FFF2-40B4-BE49-F238E27FC236}">
                <a16:creationId xmlns:a16="http://schemas.microsoft.com/office/drawing/2014/main" id="{8CA4E700-99D1-0978-4AAA-9C4D2554F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655" y="1499236"/>
            <a:ext cx="6005945" cy="4442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latin typeface="Abadi" panose="020B0604020104020204" pitchFamily="34" charset="0"/>
              </a:rPr>
              <a:t>• LEO and SSO orbits’ success may be due to light payloads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194" name="Picture 2" descr="D9O44zOQ569kwAAAABJRU5ErkJggg== (595×432)">
            <a:extLst>
              <a:ext uri="{FF2B5EF4-FFF2-40B4-BE49-F238E27FC236}">
                <a16:creationId xmlns:a16="http://schemas.microsoft.com/office/drawing/2014/main" id="{81D43201-9FF3-FC27-3C77-4A66045C4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2531" y="1371600"/>
            <a:ext cx="6336118" cy="460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Overall success rate increased from 2013 to 2017, where it has more or less stagnated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9218" name="Picture 2" descr="HqFGj8MQTT6R4RISQVKLTUoQQQgjRFJq5IYQQQoimUHJDCCGEEE2h5IYQQgghmkLJDSGEEEI0hZIbQgghhGgKJTeEEEII0RRKbgghhBCiKZTcEEIIIURTKLkhhBBCiKZQckMIIYQQTaHkhhBCCCGa8v8BPe6wxtzYEg8AAAAASUVORK5CYII= (567×432)">
            <a:extLst>
              <a:ext uri="{FF2B5EF4-FFF2-40B4-BE49-F238E27FC236}">
                <a16:creationId xmlns:a16="http://schemas.microsoft.com/office/drawing/2014/main" id="{CA3668A7-5285-C152-885B-F25644D25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274" y="1371600"/>
            <a:ext cx="6093402" cy="464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0E779-33B7-5D68-5934-ABD5411997EA}"/>
              </a:ext>
            </a:extLst>
          </p:cNvPr>
          <p:cNvSpPr txBox="1"/>
          <p:nvPr/>
        </p:nvSpPr>
        <p:spPr>
          <a:xfrm>
            <a:off x="770010" y="1656911"/>
            <a:ext cx="1142198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Perform data wrangling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Modify and add columns, useful for training models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Perform exploratory data analysis (EDA) using visualization and SQL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Perform interactive visual analytics using Folium and </a:t>
            </a:r>
            <a:r>
              <a:rPr lang="en-US" sz="2400" dirty="0" err="1">
                <a:latin typeface="Abadi" panose="020B0604020104020204" pitchFamily="34" charset="0"/>
              </a:rPr>
              <a:t>Plotly</a:t>
            </a:r>
            <a:r>
              <a:rPr lang="en-US" sz="2400" dirty="0">
                <a:latin typeface="Abadi" panose="020B0604020104020204" pitchFamily="34" charset="0"/>
              </a:rPr>
              <a:t> Dash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Perform predictive analysis using classification models: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Break dataset into training and test data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Develop various models (KNN, Decision Tree, </a:t>
            </a:r>
            <a:r>
              <a:rPr lang="en-US" sz="2400" dirty="0" err="1">
                <a:latin typeface="Abadi" panose="020B0604020104020204" pitchFamily="34" charset="0"/>
              </a:rPr>
              <a:t>etc</a:t>
            </a:r>
            <a:r>
              <a:rPr lang="en-US" sz="2400" dirty="0">
                <a:latin typeface="Abadi" panose="020B0604020104020204" pitchFamily="34" charset="0"/>
              </a:rPr>
              <a:t>…) using train data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Assess accuracy scores of models and their best parameters using test data </a:t>
            </a:r>
            <a:endParaRPr lang="en-US" sz="22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According to the SQL Query on the right, we have 4 unique launch site locations: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592CACE-002D-6709-6B0A-54D12077E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423" y="2901358"/>
            <a:ext cx="2009005" cy="284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7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These are the first 5 records for launch sites that begin with ‘CCA’: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9649708-4DA4-EBB9-DB79-F93A80930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57" y="1988101"/>
            <a:ext cx="10396675" cy="421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11043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Here is the total payload mass (in kg) carried by boosters from NASA: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E0EC08E-5899-9F0D-FCB2-4D5470EA7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606" y="3038784"/>
            <a:ext cx="5710166" cy="201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On average, rockets with by booster version F9 v1.1 carry a mass of: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5004103-0C06-183E-2EB6-11FEA9F39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027" y="3429000"/>
            <a:ext cx="5209553" cy="171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The first successful Stage One recovery landing occurred on: 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36394FF-742D-F0FD-6430-35034EA4D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415" y="3233619"/>
            <a:ext cx="2875170" cy="176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CB7E969-364E-C168-8993-8CF8E9F64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996" y="3065663"/>
            <a:ext cx="2507616" cy="31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In total, there were 101 missions recorded in this database </a:t>
            </a:r>
            <a:endParaRPr lang="ru-RU" sz="2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These 101 missions were either a:</a:t>
            </a:r>
            <a:endParaRPr lang="ru-RU" sz="2400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6"/>
                </a:solidFill>
                <a:latin typeface="Abadi" panose="020B0604020104020204" pitchFamily="34" charset="0"/>
              </a:rPr>
              <a:t>Success</a:t>
            </a:r>
            <a:r>
              <a:rPr lang="en-US" dirty="0">
                <a:latin typeface="Abadi" panose="020B0604020104020204" pitchFamily="34" charset="0"/>
              </a:rPr>
              <a:t> </a:t>
            </a:r>
            <a:endParaRPr lang="ru-RU" dirty="0"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ru-RU" dirty="0"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ru-RU" dirty="0"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rgbClr val="FF0000"/>
                </a:solidFill>
                <a:latin typeface="Abadi" panose="020B0604020104020204" pitchFamily="34" charset="0"/>
              </a:rPr>
              <a:t>Failure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0EF8D5-D16E-5328-5CCB-B7C6F4D65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165" y="3143846"/>
            <a:ext cx="1385751" cy="109619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FB55A7C-C6C6-5E23-D472-05AB33E5E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7165" y="5118242"/>
            <a:ext cx="1486282" cy="105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31848"/>
            <a:ext cx="6987670" cy="449372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Here is a list of the names of boosters which have carried the maximum payload mass: 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B922CCC-B25C-7DCC-E288-08C83E9EF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4772" y="1531848"/>
            <a:ext cx="1786108" cy="491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In 2015, there were two launches which resulted in a failed Stage One recovery: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671D25B-CB7D-7DC7-012D-E37ABDFB1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3102956"/>
            <a:ext cx="8366373" cy="218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9" y="1674234"/>
            <a:ext cx="6306274" cy="518376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latin typeface="Abadi" panose="020B0604020104020204" pitchFamily="34" charset="0"/>
              </a:rPr>
              <a:t>This is a rank of the types and number of landing outcomes (in descending order) between dates 2010-06-04 and 2017-03-20: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2D3723E-7809-7F31-5070-5D5352027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303" y="1437164"/>
            <a:ext cx="3810712" cy="494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9A203F-5C25-7D98-B721-4809E78A2F85}"/>
              </a:ext>
            </a:extLst>
          </p:cNvPr>
          <p:cNvSpPr txBox="1"/>
          <p:nvPr/>
        </p:nvSpPr>
        <p:spPr>
          <a:xfrm>
            <a:off x="742503" y="1508590"/>
            <a:ext cx="1129432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SpaceX’s successful recoveries generally have the following properties: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A launch date in the year 2017 or later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Light payload (in the range 2000-4000kg)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Launched from site KSC LC-39A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Successfully recovered via drone ship</a:t>
            </a:r>
          </a:p>
          <a:p>
            <a:pPr lvl="1"/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Our machine learning model can predict the outcome of a given recovery with a reasonable degree of accuracy, 83.33%</a:t>
            </a:r>
          </a:p>
        </p:txBody>
      </p:sp>
    </p:spTree>
    <p:extLst>
      <p:ext uri="{BB962C8B-B14F-4D97-AF65-F5344CB8AC3E}">
        <p14:creationId xmlns:p14="http://schemas.microsoft.com/office/powerpoint/2010/main" val="18690106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Map of Launch Site Locations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459721A-AC29-CDF0-4C88-473C6CACB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654" y="1634826"/>
            <a:ext cx="8797635" cy="35883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6CD163-3CC3-2868-61B5-B8C712952BF9}"/>
              </a:ext>
            </a:extLst>
          </p:cNvPr>
          <p:cNvSpPr txBox="1"/>
          <p:nvPr/>
        </p:nvSpPr>
        <p:spPr>
          <a:xfrm>
            <a:off x="486295" y="1724515"/>
            <a:ext cx="2788359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As can be seen, SpaceX has one launch site on the Pacific coast of Southern California 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The rest of the launch sites are located on the Atlantic coast of Florida</a:t>
            </a:r>
            <a:endParaRPr lang="ru-RU" sz="2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VAFB SLC-4E Recovery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A07DA6-4C14-3249-EF9A-D2BE6C843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7953" y="1605356"/>
            <a:ext cx="6411220" cy="44202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1B50BB-1A1D-0EBC-2855-A5B3592DE297}"/>
              </a:ext>
            </a:extLst>
          </p:cNvPr>
          <p:cNvSpPr txBox="1"/>
          <p:nvPr/>
        </p:nvSpPr>
        <p:spPr>
          <a:xfrm>
            <a:off x="562827" y="1818700"/>
            <a:ext cx="3842918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Each marker represents a Falcon 9 Stage One recovery 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Green - successful recovery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Red - unsuccessful recovery </a:t>
            </a:r>
            <a:endParaRPr lang="ru-RU" sz="2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KSC LC-39A Recovery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72E87B4-456E-59E6-9AB1-A8329D2D3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671" y="1776830"/>
            <a:ext cx="7392658" cy="444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941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CCAFS LC-40 Recovery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AC1BE8-FF8D-1B1A-AA7E-8B137BDF6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0114" y="1529263"/>
            <a:ext cx="6795393" cy="469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562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CCAFS SLC-40 Recovery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3E7B12-8B74-F7C7-2060-5F39477E8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3564" y="1497401"/>
            <a:ext cx="7384871" cy="452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008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VAFB SLC-4E Nearby Locations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1E6FF1-4E82-F1FF-0E67-07E4A89B5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252" y="1547550"/>
            <a:ext cx="7992421" cy="44780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D55229-1D09-9958-43A8-38F61C249254}"/>
              </a:ext>
            </a:extLst>
          </p:cNvPr>
          <p:cNvSpPr txBox="1"/>
          <p:nvPr/>
        </p:nvSpPr>
        <p:spPr>
          <a:xfrm>
            <a:off x="419793" y="1351081"/>
            <a:ext cx="3337560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</a:rPr>
              <a:t>Each blue line represents the distance to the nearest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latin typeface="Abadi" panose="020B0604020104020204" pitchFamily="34" charset="0"/>
              </a:rPr>
              <a:t>coastline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latin typeface="Abadi" panose="020B0604020104020204" pitchFamily="34" charset="0"/>
              </a:rPr>
              <a:t>city/town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latin typeface="Abadi" panose="020B0604020104020204" pitchFamily="34" charset="0"/>
              </a:rPr>
              <a:t>railway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latin typeface="Abadi" panose="020B0604020104020204" pitchFamily="34" charset="0"/>
              </a:rPr>
              <a:t>highway</a:t>
            </a:r>
          </a:p>
          <a:p>
            <a:endParaRPr lang="en-US" sz="20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</a:rPr>
              <a:t>Notes: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latin typeface="Abadi" panose="020B0604020104020204" pitchFamily="34" charset="0"/>
              </a:rPr>
              <a:t>Reasonable distance from closest city and highway (both ~14km)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latin typeface="Abadi" panose="020B0604020104020204" pitchFamily="34" charset="0"/>
              </a:rPr>
              <a:t>Very close to coast and nearest railway (both &lt;2km)</a:t>
            </a:r>
            <a:endParaRPr lang="ru-RU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KSC LC-39A, CCAFS LC-40, and CCAFS SLC-40 Nearby Locations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D55229-1D09-9958-43A8-38F61C249254}"/>
              </a:ext>
            </a:extLst>
          </p:cNvPr>
          <p:cNvSpPr txBox="1"/>
          <p:nvPr/>
        </p:nvSpPr>
        <p:spPr>
          <a:xfrm>
            <a:off x="0" y="1536174"/>
            <a:ext cx="354845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Reasonable distance to nearest towns (&gt;15km) </a:t>
            </a:r>
          </a:p>
          <a:p>
            <a:pPr lvl="1"/>
            <a:endParaRPr lang="en-US" sz="2400" dirty="0">
              <a:latin typeface="Abadi" panose="020B06040201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Launch sites located very close to coast and surprisingly close to railways and highways (&lt;7km)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2372A6-48FB-86A0-2D31-F217E9EF3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308" y="1343050"/>
            <a:ext cx="6437732" cy="525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386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Pie Chart of Successful Launches by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4FA590-A67F-D3EF-2B58-26A3FD79F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949" y="2171586"/>
            <a:ext cx="9227127" cy="37930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616403-0408-C9B5-0503-86D0286E0FDC}"/>
              </a:ext>
            </a:extLst>
          </p:cNvPr>
          <p:cNvSpPr txBox="1"/>
          <p:nvPr/>
        </p:nvSpPr>
        <p:spPr>
          <a:xfrm>
            <a:off x="254924" y="1270255"/>
            <a:ext cx="60932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Here is a breakdown of the total amount of successful launches by site:</a:t>
            </a:r>
            <a:endParaRPr lang="ru-RU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73B776-B0C5-11E4-1E29-1941C43EF93A}"/>
              </a:ext>
            </a:extLst>
          </p:cNvPr>
          <p:cNvSpPr txBox="1"/>
          <p:nvPr/>
        </p:nvSpPr>
        <p:spPr>
          <a:xfrm>
            <a:off x="254924" y="2438960"/>
            <a:ext cx="245502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• CCAFS LC-40 is the location of over half of SpaceX’s successful launches 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0EF43A-D0DC-15E4-DA1B-0C6C8391C552}"/>
              </a:ext>
            </a:extLst>
          </p:cNvPr>
          <p:cNvSpPr txBox="1"/>
          <p:nvPr/>
        </p:nvSpPr>
        <p:spPr>
          <a:xfrm>
            <a:off x="742503" y="1508590"/>
            <a:ext cx="1129432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Most pace exploration companies may spend up to $165 million per rocket launch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 With their flagship Falcon 9 rocket, SpaceX has cut down this cost to only $62 million per launch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 How? 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Most Proportionally Successful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575A7-ACD8-721E-C58C-3D2692A89E6C}"/>
              </a:ext>
            </a:extLst>
          </p:cNvPr>
          <p:cNvSpPr txBox="1"/>
          <p:nvPr/>
        </p:nvSpPr>
        <p:spPr>
          <a:xfrm>
            <a:off x="271247" y="1464071"/>
            <a:ext cx="23555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</a:rPr>
              <a:t>CCAFS LC-40 has the most launches, so naturally it has the most successful launches </a:t>
            </a:r>
          </a:p>
          <a:p>
            <a:endParaRPr lang="en-US" sz="20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</a:rPr>
              <a:t>KSC LC-39A, comparatively, has fewer launches overall but the proportion of success is higher</a:t>
            </a:r>
            <a:endParaRPr lang="ru-RU" sz="20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DA39BD0-0DD1-DAAE-31EE-285A13E32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966" y="2712627"/>
            <a:ext cx="8202170" cy="297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Recovery Outcome vs. Payload Mass Scatter Plot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BDFB41-9932-71E1-0753-A0DAC3E4A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4377" y="2129441"/>
            <a:ext cx="8354591" cy="376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89E8C9-707B-5654-C0B0-02199CF0D73E}"/>
              </a:ext>
            </a:extLst>
          </p:cNvPr>
          <p:cNvSpPr txBox="1"/>
          <p:nvPr/>
        </p:nvSpPr>
        <p:spPr>
          <a:xfrm>
            <a:off x="486295" y="1667775"/>
            <a:ext cx="2955174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The most successful payload range appears to be from 2000-4000kg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The v1.1 booster seems to have failed the most while the FT booster appears to be very successful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Here is a </a:t>
            </a:r>
            <a:r>
              <a:rPr lang="en-US" sz="2400" dirty="0" err="1">
                <a:latin typeface="Abadi" panose="020B0604020104020204" pitchFamily="34" charset="0"/>
              </a:rPr>
              <a:t>barplot</a:t>
            </a:r>
            <a:r>
              <a:rPr lang="en-US" sz="2400" dirty="0">
                <a:latin typeface="Abadi" panose="020B0604020104020204" pitchFamily="34" charset="0"/>
              </a:rPr>
              <a:t> for the accuracy score of each model. As can be seen, when testing them on our test data, they all exhibit identical scores (83.33%)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effectLst/>
                <a:latin typeface="Abadi" panose="020B0604020104020204" pitchFamily="34" charset="0"/>
              </a:rPr>
              <a:t>Practically, all of these methods perform equally well with a score of 83.33%. The one exception is decision tree classification, which has a score of 77.78%.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D9FFAAC-B297-F5D5-D68B-225794A92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729" y="2082114"/>
            <a:ext cx="5048955" cy="35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A122BD5-6CBF-E00E-6A92-5518AEF86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5813" y="1511603"/>
            <a:ext cx="5779752" cy="47147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26DFB4-984F-F363-86EE-F5058AE61E2E}"/>
              </a:ext>
            </a:extLst>
          </p:cNvPr>
          <p:cNvSpPr txBox="1"/>
          <p:nvPr/>
        </p:nvSpPr>
        <p:spPr>
          <a:xfrm>
            <a:off x="770011" y="1929583"/>
            <a:ext cx="36523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Our KNN model was mostly accurate, however it wrongly predicted three landings as being successful where they were not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CBBCB4-CF95-49E1-F72D-6C11719EF3D6}"/>
              </a:ext>
            </a:extLst>
          </p:cNvPr>
          <p:cNvSpPr txBox="1"/>
          <p:nvPr/>
        </p:nvSpPr>
        <p:spPr>
          <a:xfrm>
            <a:off x="586048" y="1591716"/>
            <a:ext cx="746067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SpaceX’s successful recoveries generally have the following properties: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A launch date in the year 2017 or later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Light payload (in the range 2000-4000kg)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Launched from site KSC LC-39A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Abadi" panose="020B0604020104020204" pitchFamily="34" charset="0"/>
              </a:rPr>
              <a:t>Successfully recovered via drone ship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Our model can predict the outcome of a given recovery with a reasonable degree of accuracy, 83.33%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0EF43A-D0DC-15E4-DA1B-0C6C8391C552}"/>
              </a:ext>
            </a:extLst>
          </p:cNvPr>
          <p:cNvSpPr txBox="1"/>
          <p:nvPr/>
        </p:nvSpPr>
        <p:spPr>
          <a:xfrm>
            <a:off x="742503" y="1508588"/>
            <a:ext cx="692183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 It’s not rocket science! 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 With the Falcon 9, SpaceX is able to recover and reuse Stage One, a large and expensive component of the rocket</a:t>
            </a:r>
          </a:p>
          <a:p>
            <a:r>
              <a:rPr lang="en-US" sz="2400" dirty="0">
                <a:latin typeface="Abadi" panose="020B0604020104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Recovery of Stage One means drastically reduced manufacturing costs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DFC043-7347-0215-C4AE-6798ED03E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2259" y="0"/>
            <a:ext cx="3859213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D9423B-D821-E383-3AC0-32861218F1D5}"/>
              </a:ext>
            </a:extLst>
          </p:cNvPr>
          <p:cNvSpPr txBox="1"/>
          <p:nvPr/>
        </p:nvSpPr>
        <p:spPr>
          <a:xfrm>
            <a:off x="2621544" y="6371876"/>
            <a:ext cx="6093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latin typeface="Abadi" panose="020B0604020104020204" pitchFamily="34" charset="0"/>
              </a:rPr>
              <a:t>(Created by - Forest </a:t>
            </a:r>
            <a:r>
              <a:rPr lang="en-US" i="1" dirty="0" err="1">
                <a:latin typeface="Abadi" panose="020B0604020104020204" pitchFamily="34" charset="0"/>
              </a:rPr>
              <a:t>Katsch</a:t>
            </a:r>
            <a:r>
              <a:rPr lang="en-US" i="1" dirty="0">
                <a:latin typeface="Abadi" panose="020B0604020104020204" pitchFamily="34" charset="0"/>
              </a:rPr>
              <a:t>, zlsadesign.com) 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3946835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1879C2-37D4-6C14-22BB-34740A3A1235}"/>
              </a:ext>
            </a:extLst>
          </p:cNvPr>
          <p:cNvSpPr txBox="1"/>
          <p:nvPr/>
        </p:nvSpPr>
        <p:spPr>
          <a:xfrm>
            <a:off x="742503" y="1663577"/>
            <a:ext cx="60932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Of course, a successful Stage One recovery is not guaranteed..</a:t>
            </a:r>
            <a:endParaRPr lang="ru-RU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093D72B-BC99-6EE1-ECCC-1B682D126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267" y="2625330"/>
            <a:ext cx="7913716" cy="3588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106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0EFCAB-F361-D12A-FAA2-8D2C0C663869}"/>
              </a:ext>
            </a:extLst>
          </p:cNvPr>
          <p:cNvSpPr txBox="1"/>
          <p:nvPr/>
        </p:nvSpPr>
        <p:spPr>
          <a:xfrm>
            <a:off x="958697" y="1496291"/>
            <a:ext cx="818114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The outcome of a landing will have a significant effect on the overall cost of a launch 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So, we will be training machine learning models to predict whether or not a SpaceX Stage One recovery will be successful 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With this knowledge, we will be able to copy the aspects of successful recoveries with our own </a:t>
            </a:r>
            <a:r>
              <a:rPr lang="en-US" sz="2400" dirty="0" err="1">
                <a:latin typeface="Abadi" panose="020B0604020104020204" pitchFamily="34" charset="0"/>
              </a:rPr>
              <a:t>SpaceY</a:t>
            </a:r>
            <a:r>
              <a:rPr lang="en-US" sz="2400" dirty="0">
                <a:latin typeface="Abadi" panose="020B0604020104020204" pitchFamily="34" charset="0"/>
              </a:rPr>
              <a:t> rockets and ensure that we will be able to save millions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87833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586</TotalTime>
  <Words>1981</Words>
  <Application>Microsoft Office PowerPoint</Application>
  <PresentationFormat>Широкоэкранный</PresentationFormat>
  <Paragraphs>285</Paragraphs>
  <Slides>56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56</vt:i4>
      </vt:variant>
    </vt:vector>
  </HeadingPairs>
  <TitlesOfParts>
    <vt:vector size="63" baseType="lpstr">
      <vt:lpstr>Abadi</vt:lpstr>
      <vt:lpstr>Arial</vt:lpstr>
      <vt:lpstr>Calibri</vt:lpstr>
      <vt:lpstr>Calibri Light</vt:lpstr>
      <vt:lpstr>Courier New</vt:lpstr>
      <vt:lpstr>IBM Plex Mono SemiBold</vt:lpstr>
      <vt:lpstr>Custom Design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Пользователь</cp:lastModifiedBy>
  <cp:revision>282</cp:revision>
  <dcterms:created xsi:type="dcterms:W3CDTF">2021-04-29T18:58:34Z</dcterms:created>
  <dcterms:modified xsi:type="dcterms:W3CDTF">2023-10-09T03:00:49Z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